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55" r:id="rId2"/>
    <p:sldId id="256" r:id="rId3"/>
    <p:sldId id="257" r:id="rId4"/>
    <p:sldId id="307" r:id="rId5"/>
    <p:sldId id="26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66FF33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50" d="100"/>
          <a:sy n="50" d="100"/>
        </p:scale>
        <p:origin x="-248" y="-5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handoutMaster" Target="handoutMasters/handout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Eleanor M. Savko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67CB817B-5D46-4523-936D-9198FB2F692C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A7C45766-5891-4C95-9EEA-01B82DC7B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88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Eleanor M. Savko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64F70144-2AD3-4417-A4E2-C3EB9C3639F5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charset="0"/>
              </a:defRPr>
            </a:lvl1pPr>
          </a:lstStyle>
          <a:p>
            <a:pPr>
              <a:defRPr/>
            </a:pPr>
            <a:fld id="{3C5C889C-110E-4BE6-AE38-9CEF26BF5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8853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5530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5530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EFB9DFB-F370-40D6-88CB-91870CA31D42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530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1A75FD-4B71-4680-B978-4B19241366C5}" type="slidenum">
              <a:rPr lang="en-US">
                <a:latin typeface="Times New Roman" pitchFamily="18" charset="0"/>
              </a:rPr>
              <a:pPr/>
              <a:t>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451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451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5E96F6A-EC1B-4D72-BD07-E6326426D187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451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89E506-5F03-4C4E-B8AA-EA521EA44F43}" type="slidenum">
              <a:rPr lang="en-US">
                <a:latin typeface="Times New Roman" pitchFamily="18" charset="0"/>
              </a:rPr>
              <a:pPr/>
              <a:t>11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554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554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614A897-C6CA-48EA-84C4-F58BCA95C59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554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9C1E5-07E0-4222-9CDE-3D3E7F5B76FF}" type="slidenum">
              <a:rPr lang="en-US">
                <a:latin typeface="Times New Roman" pitchFamily="18" charset="0"/>
              </a:rPr>
              <a:pPr/>
              <a:t>12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656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656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515B827-9EC8-453D-95EC-09EEA817E2E4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656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97AD13-B6A9-4681-A813-71A227F15B02}" type="slidenum">
              <a:rPr lang="en-US">
                <a:latin typeface="Times New Roman" pitchFamily="18" charset="0"/>
              </a:rPr>
              <a:pPr/>
              <a:t>13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758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758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095078A-CB2A-4560-BCA0-FBE542476632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759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986E00-E32B-4C81-B0D1-7E5139159AAE}" type="slidenum">
              <a:rPr lang="en-US">
                <a:latin typeface="Times New Roman" pitchFamily="18" charset="0"/>
              </a:rPr>
              <a:pPr/>
              <a:t>14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861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861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4986553-68D8-4951-8BF1-45CC48BD167F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861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F6E493-9609-422B-9172-615E9600DABC}" type="slidenum">
              <a:rPr lang="en-US">
                <a:latin typeface="Times New Roman" pitchFamily="18" charset="0"/>
              </a:rPr>
              <a:pPr/>
              <a:t>15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963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963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54B387D-AEEB-4BC7-B221-4F3CBFD2F8C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963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A1CAB1-8C8B-4E30-BE65-BC48707088CC}" type="slidenum">
              <a:rPr lang="en-US">
                <a:latin typeface="Times New Roman" pitchFamily="18" charset="0"/>
              </a:rPr>
              <a:pPr/>
              <a:t>16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066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066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8766DD3-BF61-4F50-B397-22B4AF16FB5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066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574D1B-7257-46EA-AC96-744200DF8A71}" type="slidenum">
              <a:rPr lang="en-US">
                <a:latin typeface="Times New Roman" pitchFamily="18" charset="0"/>
              </a:rPr>
              <a:pPr/>
              <a:t>17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168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168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D063157-E2FC-4F4C-AD69-1CD88FF5B1EF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168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AA3D9-5516-4B20-B75E-F3B5B7631A3C}" type="slidenum">
              <a:rPr lang="en-US">
                <a:latin typeface="Times New Roman" pitchFamily="18" charset="0"/>
              </a:rPr>
              <a:pPr/>
              <a:t>18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270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270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9650287-948F-4A09-8329-3F222867AA68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271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F983DB-84D9-43EE-9297-9EC121AB5C34}" type="slidenum">
              <a:rPr lang="en-US">
                <a:latin typeface="Times New Roman" pitchFamily="18" charset="0"/>
              </a:rPr>
              <a:pPr/>
              <a:t>19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373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373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377D4E6-B561-4A16-B558-624F9CCF979E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373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D6F43D-CA6C-422C-9EB9-126853108C0E}" type="slidenum">
              <a:rPr lang="en-US">
                <a:latin typeface="Times New Roman" pitchFamily="18" charset="0"/>
              </a:rPr>
              <a:pPr/>
              <a:t>20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5632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5632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27342CB-DEC5-4834-9E3B-4EDB65F8416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632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33C337-0237-47EE-A4F6-013698094BB3}" type="slidenum">
              <a:rPr lang="en-US">
                <a:latin typeface="Times New Roman" pitchFamily="18" charset="0"/>
              </a:rPr>
              <a:pPr/>
              <a:t>3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475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475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702F50E-069E-417D-BC5B-1D4CBB7B3AFC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475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C401F9-E20F-411F-99D4-1C1BF6ED4AA1}" type="slidenum">
              <a:rPr lang="en-US">
                <a:latin typeface="Times New Roman" pitchFamily="18" charset="0"/>
              </a:rPr>
              <a:pPr/>
              <a:t>21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578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578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C86EAE7-040E-421D-9061-B96B77EAF6B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578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AA307A-47E8-4615-A564-C5986F16C4C3}" type="slidenum">
              <a:rPr lang="en-US">
                <a:latin typeface="Times New Roman" pitchFamily="18" charset="0"/>
              </a:rPr>
              <a:pPr/>
              <a:t>22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680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680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18B6700-D7EA-4F03-8E59-A03C3CD443E9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680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AC52EB-F250-478C-A388-6AA85810FC6B}" type="slidenum">
              <a:rPr lang="en-US">
                <a:latin typeface="Times New Roman" pitchFamily="18" charset="0"/>
              </a:rPr>
              <a:pPr/>
              <a:t>23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782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782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9CF2C78-790E-49E5-98AA-71EB9AB61D9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783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0452D3-4E2B-4FD8-8AB7-E9FA306D2626}" type="slidenum">
              <a:rPr lang="en-US">
                <a:latin typeface="Times New Roman" pitchFamily="18" charset="0"/>
              </a:rPr>
              <a:pPr/>
              <a:t>24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885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885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ACA42CB-10F1-42CF-9D12-244B1342B76B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885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8E77CF-7F91-4F9B-AAD5-4F4DFEB320CE}" type="slidenum">
              <a:rPr lang="en-US">
                <a:latin typeface="Times New Roman" pitchFamily="18" charset="0"/>
              </a:rPr>
              <a:pPr/>
              <a:t>25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987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7987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3F99185-B673-457C-BB71-5FFCF81C16E6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7987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01CD4C-830F-4344-80A4-D4864CF1D874}" type="slidenum">
              <a:rPr lang="en-US">
                <a:latin typeface="Times New Roman" pitchFamily="18" charset="0"/>
              </a:rPr>
              <a:pPr/>
              <a:t>26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090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090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C898920-C3B4-47F1-83D9-DB5A12880EFD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090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EDFAFF-C811-44F1-9A31-980B7D726EC4}" type="slidenum">
              <a:rPr lang="en-US">
                <a:latin typeface="Times New Roman" pitchFamily="18" charset="0"/>
              </a:rPr>
              <a:pPr/>
              <a:t>27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192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192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FDECD93-D280-49ED-AA7E-0DA2C3DE9224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192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31F51B-2591-4A50-A1C6-5A47CA92D740}" type="slidenum">
              <a:rPr lang="en-US">
                <a:latin typeface="Times New Roman" pitchFamily="18" charset="0"/>
              </a:rPr>
              <a:pPr/>
              <a:t>28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294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294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61C4D0C-7A58-49A4-B478-60C0FE5BEE8A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295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812FF6-5E99-4FD8-A5C3-750369197B80}" type="slidenum">
              <a:rPr lang="en-US">
                <a:latin typeface="Times New Roman" pitchFamily="18" charset="0"/>
              </a:rPr>
              <a:pPr/>
              <a:t>29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397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397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E4B9DA7-A250-49B5-B25C-0D606AFB40E0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397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79EA9-E4D4-43AB-AFB8-E843DAD31052}" type="slidenum">
              <a:rPr lang="en-US">
                <a:latin typeface="Times New Roman" pitchFamily="18" charset="0"/>
              </a:rPr>
              <a:pPr/>
              <a:t>30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5734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5734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9B3910-12E7-4277-944E-821A06C33DDF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735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7F0D6-3E98-4C99-809D-C04703578867}" type="slidenum">
              <a:rPr lang="en-US">
                <a:latin typeface="Times New Roman" pitchFamily="18" charset="0"/>
              </a:rPr>
              <a:pPr/>
              <a:t>4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499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499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A09B13E-F821-4105-A5E2-B7B3CDF586E0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499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9CD3B0-8CB8-4CD5-B44A-8BEC820A30E2}" type="slidenum">
              <a:rPr lang="en-US">
                <a:latin typeface="Times New Roman" pitchFamily="18" charset="0"/>
              </a:rPr>
              <a:pPr/>
              <a:t>31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602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602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4FFCB79-E89F-4D3F-A4E8-BB9E100AA8D6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602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259F36-73B9-40A1-BEB3-3F7AF879515E}" type="slidenum">
              <a:rPr lang="en-US">
                <a:latin typeface="Times New Roman" pitchFamily="18" charset="0"/>
              </a:rPr>
              <a:pPr/>
              <a:t>32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704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704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7630AB2-4F7F-4E97-A6A5-2FD35B984460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704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70896-7229-4775-87C9-D492AA742556}" type="slidenum">
              <a:rPr lang="en-US">
                <a:latin typeface="Times New Roman" pitchFamily="18" charset="0"/>
              </a:rPr>
              <a:pPr/>
              <a:t>33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806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806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4B4AA1A-B896-4B5B-92EB-9674C79D6130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807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20E23B-C7E5-402E-9A03-639010FBF255}" type="slidenum">
              <a:rPr lang="en-US">
                <a:latin typeface="Times New Roman" pitchFamily="18" charset="0"/>
              </a:rPr>
              <a:pPr/>
              <a:t>34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8909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8909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DECEA3E-D56D-4735-8E46-576102C36B3A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8909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95DE15-2EC6-4C55-9AE1-929506A098A7}" type="slidenum">
              <a:rPr lang="en-US">
                <a:latin typeface="Times New Roman" pitchFamily="18" charset="0"/>
              </a:rPr>
              <a:pPr/>
              <a:t>35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011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011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29AF790-40D6-418A-A209-368C9AEB40D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011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ED3BDA-0ED8-496E-B6DD-54FC3C888415}" type="slidenum">
              <a:rPr lang="en-US">
                <a:latin typeface="Times New Roman" pitchFamily="18" charset="0"/>
              </a:rPr>
              <a:pPr/>
              <a:t>36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114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114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71932BB-082E-4DBD-ACEA-EFE6E91B78BF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114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432AAC-55F4-4778-99B3-02BF3F8C3475}" type="slidenum">
              <a:rPr lang="en-US">
                <a:latin typeface="Times New Roman" pitchFamily="18" charset="0"/>
              </a:rPr>
              <a:pPr/>
              <a:t>37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216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216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3C1EC90-83D1-4A4D-8135-FCB84C276343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216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3CE55F-E289-446D-A61D-B785A4FFC989}" type="slidenum">
              <a:rPr lang="en-US">
                <a:latin typeface="Times New Roman" pitchFamily="18" charset="0"/>
              </a:rPr>
              <a:pPr/>
              <a:t>38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318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318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B2E0E9E-BBED-4B30-9796-D0517B67883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319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898532-7DAD-4B09-A96A-41A2CD2EA71D}" type="slidenum">
              <a:rPr lang="en-US">
                <a:latin typeface="Times New Roman" pitchFamily="18" charset="0"/>
              </a:rPr>
              <a:pPr/>
              <a:t>39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421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421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1F9CC64-B7B1-4FAC-8739-96C9FE46B470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421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8BA73D-66C3-45F5-A948-CFAFBF27B3B7}" type="slidenum">
              <a:rPr lang="en-US">
                <a:latin typeface="Times New Roman" pitchFamily="18" charset="0"/>
              </a:rPr>
              <a:pPr/>
              <a:t>40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5837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5837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6FBE466-853C-4412-8643-D00D25F253AB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837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55E3C1-233E-42CA-AEA0-D8ABD2842E9D}" type="slidenum">
              <a:rPr lang="en-US">
                <a:latin typeface="Times New Roman" pitchFamily="18" charset="0"/>
              </a:rPr>
              <a:pPr/>
              <a:t>5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523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523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C7709B1-6844-4952-A73D-4196B0FA26D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523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3AEF28-B418-4BF3-AEA4-5DC02E422D4A}" type="slidenum">
              <a:rPr lang="en-US">
                <a:latin typeface="Times New Roman" pitchFamily="18" charset="0"/>
              </a:rPr>
              <a:pPr/>
              <a:t>41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626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626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B8155EC-FFD1-41A5-8414-E9E392A555E7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626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951C15-E58B-4D9B-8BAD-1689AF3EAC03}" type="slidenum">
              <a:rPr lang="en-US">
                <a:latin typeface="Times New Roman" pitchFamily="18" charset="0"/>
              </a:rPr>
              <a:pPr/>
              <a:t>42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728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728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39D973E-D6F5-46D8-956A-D62B1E5771A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728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0CCD28-8536-40CB-B804-EBC535A7435B}" type="slidenum">
              <a:rPr lang="en-US">
                <a:latin typeface="Times New Roman" pitchFamily="18" charset="0"/>
              </a:rPr>
              <a:pPr/>
              <a:t>43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830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830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91B1C04-05D2-42B6-A38C-78EBE0582D3E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831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C952D9-ACCB-4DD0-82CB-27C56A64399E}" type="slidenum">
              <a:rPr lang="en-US">
                <a:latin typeface="Times New Roman" pitchFamily="18" charset="0"/>
              </a:rPr>
              <a:pPr/>
              <a:t>44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9933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9933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3B9B226-D5AD-4C3D-B9AF-80DFB6D209C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933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64E771-020B-47D8-8C7E-F445A0538D7A}" type="slidenum">
              <a:rPr lang="en-US">
                <a:latin typeface="Times New Roman" pitchFamily="18" charset="0"/>
              </a:rPr>
              <a:pPr/>
              <a:t>45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035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035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1519D20-43DF-4B15-8E36-D0BE697090C7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035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1A3A9-DD67-4B2E-9D8A-4398D8993951}" type="slidenum">
              <a:rPr lang="en-US">
                <a:latin typeface="Times New Roman" pitchFamily="18" charset="0"/>
              </a:rPr>
              <a:pPr/>
              <a:t>46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138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138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FA379A5-52EC-448D-A824-A489B24EC134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138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DB5D8-FB1F-4259-B0A4-AFFBA8734ABE}" type="slidenum">
              <a:rPr lang="en-US">
                <a:latin typeface="Times New Roman" pitchFamily="18" charset="0"/>
              </a:rPr>
              <a:pPr/>
              <a:t>47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240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240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F078380-5A64-4027-8879-EAC395C830B8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240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D48C3A-9B4B-415D-8987-03D23660E2B2}" type="slidenum">
              <a:rPr lang="en-US">
                <a:latin typeface="Times New Roman" pitchFamily="18" charset="0"/>
              </a:rPr>
              <a:pPr/>
              <a:t>48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342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342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A134A57-FD71-4729-A8B3-9EDDB60C2E08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343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529182-3535-4C70-B74F-A112959E95A8}" type="slidenum">
              <a:rPr lang="en-US">
                <a:latin typeface="Times New Roman" pitchFamily="18" charset="0"/>
              </a:rPr>
              <a:pPr/>
              <a:t>49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445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445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CFC5FCB-4FAB-433E-A19D-AB23A1331D75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445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6E26D-C9A0-413D-A88A-44E0B441DA6C}" type="slidenum">
              <a:rPr lang="en-US">
                <a:latin typeface="Times New Roman" pitchFamily="18" charset="0"/>
              </a:rPr>
              <a:pPr/>
              <a:t>50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5939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5939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8F4CF33-C2E8-44A6-A528-62336CAAD953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5939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2514AE-517A-4A33-81D9-29098494E9F1}" type="slidenum">
              <a:rPr lang="en-US">
                <a:latin typeface="Times New Roman" pitchFamily="18" charset="0"/>
              </a:rPr>
              <a:pPr/>
              <a:t>6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5476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5477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86237E2-2E71-404C-9103-41B087DE5E61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5478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485D8-4431-4E62-A24C-F8EED984E724}" type="slidenum">
              <a:rPr lang="en-US">
                <a:latin typeface="Times New Roman" pitchFamily="18" charset="0"/>
              </a:rPr>
              <a:pPr/>
              <a:t>51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0650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10650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61A3A33-C02F-4950-8154-0F87B86BBB4F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650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82476B-535D-4AE1-AA30-A75F83171D65}" type="slidenum">
              <a:rPr lang="en-US">
                <a:latin typeface="Times New Roman" pitchFamily="18" charset="0"/>
              </a:rPr>
              <a:pPr/>
              <a:t>52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0420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0421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A06598C-A6F6-4B76-9722-57C5E21E999D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042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73D9CA-1F24-4719-9867-C43236FAF8CE}" type="slidenum">
              <a:rPr lang="en-US">
                <a:latin typeface="Times New Roman" pitchFamily="18" charset="0"/>
              </a:rPr>
              <a:pPr/>
              <a:t>7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1444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1445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1B55CD4-1E86-4FB2-B210-A95DB34E36EC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1446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46D581-52F8-401B-94C7-A8F810DA1430}" type="slidenum">
              <a:rPr lang="en-US">
                <a:latin typeface="Times New Roman" pitchFamily="18" charset="0"/>
              </a:rPr>
              <a:pPr/>
              <a:t>8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246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246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49AADA-4252-4AE0-836F-2BBCEAF35113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247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DF3B70-7CCC-43DE-9F6F-CB8400DDDFE2}" type="slidenum">
              <a:rPr lang="en-US">
                <a:latin typeface="Times New Roman" pitchFamily="18" charset="0"/>
              </a:rPr>
              <a:pPr/>
              <a:t>9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63492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>
                <a:latin typeface="Times New Roman" pitchFamily="18" charset="0"/>
              </a:rPr>
              <a:t>Eleanor M. Savko</a:t>
            </a:r>
          </a:p>
        </p:txBody>
      </p:sp>
      <p:sp>
        <p:nvSpPr>
          <p:cNvPr id="63493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FB57AD6-88C2-493F-802C-A128D7DE8B28}" type="datetime1">
              <a:rPr lang="en-US">
                <a:latin typeface="Times New Roman" pitchFamily="18" charset="0"/>
              </a:rPr>
              <a:pPr/>
              <a:t>10/14/13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63494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2AA745-7647-44B2-9F63-9DAE2BB48440}" type="slidenum">
              <a:rPr lang="en-US">
                <a:latin typeface="Times New Roman" pitchFamily="18" charset="0"/>
              </a:rPr>
              <a:pPr/>
              <a:t>10</a:t>
            </a:fld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4AF7A-525B-4556-BD90-D7F8D47CE1ED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9B841D-3704-454C-84E0-2E879689A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24625-0293-484E-A007-56650ACDF6AF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C3CB1-15F3-460F-A6A2-217EF9181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AE224-97C8-4D1F-B701-7E02E0302B94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E9513-865F-4B30-BE0D-1D4C3A384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1FE3D-342C-4A6B-B235-931EA22C0468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1D72-897A-4A48-B2D2-CF0E0E0E3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8AEE7-B36A-4C8C-8389-DAA95C8B3706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491BF-BD71-400D-9F9E-47BBEC0EB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868B6-EDBD-47D7-923A-BE87115E21A3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75637-87CC-43C5-A89D-1872D8EED6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EC1CA-FEA2-4661-A072-0783143BC2DB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60570-ACDB-485D-B342-DCDB7F415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EBA33-19A3-420E-A0DA-BD21E903A9ED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16F14-71B0-4858-9F0A-DD17D033F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5BB75-3C7C-4DEE-8D52-786A7F591093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6647A-7742-457E-BAA6-513BAC9A8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1C371-1619-4089-92FC-A8964C08F87C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C8DC8-0B14-42D8-BD8B-53E95A816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77A2E-EE52-47D2-9102-2EAF4D904DA7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061BE-8D0E-437E-941D-FC82606F8D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zo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latin typeface="Times New Roman" charset="0"/>
              </a:defRPr>
            </a:lvl1pPr>
          </a:lstStyle>
          <a:p>
            <a:pPr>
              <a:defRPr/>
            </a:pPr>
            <a:fld id="{CB0A6697-D14D-46FC-AB64-AC25B3CFB7BE}" type="datetime1">
              <a:rPr lang="en-US"/>
              <a:pPr>
                <a:defRPr/>
              </a:pPr>
              <a:t>10/14/13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Times New Roman" charset="0"/>
              </a:defRPr>
            </a:lvl1pPr>
          </a:lstStyle>
          <a:p>
            <a:pPr>
              <a:defRPr/>
            </a:pPr>
            <a:fld id="{ECA183AA-FF1B-44FC-AC2F-D6C46C49A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7.xml"/><Relationship Id="rId20" Type="http://schemas.openxmlformats.org/officeDocument/2006/relationships/slide" Target="slide39.xml"/><Relationship Id="rId21" Type="http://schemas.openxmlformats.org/officeDocument/2006/relationships/slide" Target="slide41.xml"/><Relationship Id="rId22" Type="http://schemas.openxmlformats.org/officeDocument/2006/relationships/slide" Target="slide43.xml"/><Relationship Id="rId23" Type="http://schemas.openxmlformats.org/officeDocument/2006/relationships/slide" Target="slide45.xml"/><Relationship Id="rId24" Type="http://schemas.openxmlformats.org/officeDocument/2006/relationships/slide" Target="slide47.xml"/><Relationship Id="rId25" Type="http://schemas.openxmlformats.org/officeDocument/2006/relationships/slide" Target="slide49.xml"/><Relationship Id="rId26" Type="http://schemas.openxmlformats.org/officeDocument/2006/relationships/slide" Target="slide51.xml"/><Relationship Id="rId27" Type="http://schemas.openxmlformats.org/officeDocument/2006/relationships/slide" Target="slide3.xml"/><Relationship Id="rId10" Type="http://schemas.openxmlformats.org/officeDocument/2006/relationships/slide" Target="slide19.xml"/><Relationship Id="rId11" Type="http://schemas.openxmlformats.org/officeDocument/2006/relationships/slide" Target="slide21.xml"/><Relationship Id="rId12" Type="http://schemas.openxmlformats.org/officeDocument/2006/relationships/slide" Target="slide23.xml"/><Relationship Id="rId13" Type="http://schemas.openxmlformats.org/officeDocument/2006/relationships/slide" Target="slide25.xml"/><Relationship Id="rId14" Type="http://schemas.openxmlformats.org/officeDocument/2006/relationships/slide" Target="slide27.xml"/><Relationship Id="rId15" Type="http://schemas.openxmlformats.org/officeDocument/2006/relationships/slide" Target="slide29.xml"/><Relationship Id="rId16" Type="http://schemas.openxmlformats.org/officeDocument/2006/relationships/slide" Target="slide31.xml"/><Relationship Id="rId17" Type="http://schemas.openxmlformats.org/officeDocument/2006/relationships/slide" Target="slide33.xml"/><Relationship Id="rId18" Type="http://schemas.openxmlformats.org/officeDocument/2006/relationships/slide" Target="slide35.xml"/><Relationship Id="rId19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5.xml"/><Relationship Id="rId4" Type="http://schemas.openxmlformats.org/officeDocument/2006/relationships/slide" Target="slide7.xml"/><Relationship Id="rId5" Type="http://schemas.openxmlformats.org/officeDocument/2006/relationships/slide" Target="slide9.xml"/><Relationship Id="rId6" Type="http://schemas.openxmlformats.org/officeDocument/2006/relationships/slide" Target="slide11.xml"/><Relationship Id="rId7" Type="http://schemas.openxmlformats.org/officeDocument/2006/relationships/slide" Target="slide13.xml"/><Relationship Id="rId8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762000"/>
            <a:ext cx="8077200" cy="415498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r>
              <a:rPr lang="en-US" sz="8800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Ch. 2.2 &amp; Ch. 3 Rocks Jeopardy</a:t>
            </a:r>
            <a:r>
              <a:rPr lang="en-US" sz="8800" dirty="0" smtClean="0">
                <a:ln w="10160">
                  <a:solidFill>
                    <a:srgbClr val="7EB606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j-lt"/>
              </a:rPr>
              <a:t>!</a:t>
            </a:r>
            <a:endParaRPr lang="en-US" sz="8800" dirty="0">
              <a:ln w="10160">
                <a:solidFill>
                  <a:srgbClr val="7EB606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0243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 $400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Igneous—trachyte </a:t>
            </a:r>
            <a:r>
              <a:rPr lang="en-US" dirty="0" smtClean="0"/>
              <a:t>porphyry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2743200"/>
            <a:ext cx="3378200" cy="381627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$500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Recrystallized limestone containing some impurities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971800"/>
            <a:ext cx="3708400" cy="311055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2291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772400" y="5715000"/>
            <a:ext cx="1371600" cy="11430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$500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Metamorphic—serpentine marble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743200"/>
            <a:ext cx="4436297" cy="37211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3315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</a:t>
            </a:r>
            <a:r>
              <a:rPr lang="en-US" b="1" dirty="0" smtClean="0">
                <a:solidFill>
                  <a:srgbClr val="33CC33"/>
                </a:solidFill>
              </a:rPr>
              <a:t>is</a:t>
            </a:r>
            <a:r>
              <a:rPr lang="en-US" b="1" dirty="0">
                <a:solidFill>
                  <a:srgbClr val="33CC33"/>
                </a:solidFill>
              </a:rPr>
              <a:t> </a:t>
            </a:r>
            <a:r>
              <a:rPr lang="en-US" b="1" dirty="0" smtClean="0">
                <a:solidFill>
                  <a:srgbClr val="33CC33"/>
                </a:solidFill>
              </a:rPr>
              <a:t>on fire</a:t>
            </a:r>
            <a:r>
              <a:rPr lang="en-US" b="1" dirty="0">
                <a:solidFill>
                  <a:srgbClr val="33CC33"/>
                </a:solidFill>
              </a:rPr>
              <a:t>!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dirty="0" smtClean="0"/>
              <a:t>$100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2743200"/>
            <a:ext cx="7772400" cy="4114800"/>
          </a:xfrm>
        </p:spPr>
        <p:txBody>
          <a:bodyPr/>
          <a:lstStyle/>
          <a:p>
            <a:r>
              <a:rPr lang="en-US" sz="4000" dirty="0" smtClean="0"/>
              <a:t>Compare and contrast the </a:t>
            </a:r>
            <a:r>
              <a:rPr lang="en-US" sz="4000" u="sng" dirty="0" smtClean="0"/>
              <a:t>formation</a:t>
            </a:r>
            <a:r>
              <a:rPr lang="en-US" sz="4000" dirty="0" smtClean="0"/>
              <a:t> of intrusive and extrusive igneous rocks.</a:t>
            </a:r>
            <a:endParaRPr lang="en-US" sz="4000" dirty="0"/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4339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$100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114800"/>
          </a:xfrm>
        </p:spPr>
        <p:txBody>
          <a:bodyPr/>
          <a:lstStyle/>
          <a:p>
            <a:r>
              <a:rPr lang="en-US" dirty="0" smtClean="0"/>
              <a:t>Intrusive= </a:t>
            </a:r>
            <a:r>
              <a:rPr lang="en-US" u="sng" dirty="0" smtClean="0"/>
              <a:t>magma</a:t>
            </a:r>
            <a:r>
              <a:rPr lang="en-US" dirty="0" smtClean="0"/>
              <a:t> hardens </a:t>
            </a:r>
            <a:r>
              <a:rPr lang="en-US" u="sng" dirty="0" smtClean="0"/>
              <a:t>beneath</a:t>
            </a:r>
            <a:r>
              <a:rPr lang="en-US" dirty="0" smtClean="0"/>
              <a:t> Earth’s surface</a:t>
            </a:r>
          </a:p>
          <a:p>
            <a:r>
              <a:rPr lang="en-US" dirty="0" smtClean="0"/>
              <a:t>Extrusive= </a:t>
            </a:r>
            <a:r>
              <a:rPr lang="en-US" u="sng" dirty="0" smtClean="0"/>
              <a:t>lava</a:t>
            </a:r>
            <a:r>
              <a:rPr lang="en-US" dirty="0" smtClean="0"/>
              <a:t> hardens (</a:t>
            </a:r>
            <a:r>
              <a:rPr lang="en-US" u="sng" dirty="0" smtClean="0"/>
              <a:t>above</a:t>
            </a:r>
            <a:r>
              <a:rPr lang="en-US" dirty="0" smtClean="0"/>
              <a:t> Earth’s surface)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733800"/>
            <a:ext cx="5257800" cy="3124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447800" y="2612162"/>
            <a:ext cx="62484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A rock has a porphyritic texture. What can you conclude about the rock?</a:t>
            </a:r>
            <a:endParaRPr lang="en-US" sz="3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$200 Q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6387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$200 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2209800"/>
            <a:ext cx="63924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+mn-lt"/>
              </a:rPr>
              <a:t>Very different sized minerals</a:t>
            </a:r>
            <a:r>
              <a:rPr lang="en-US" sz="3200" dirty="0" smtClean="0">
                <a:latin typeface="+mn-lt"/>
                <a:sym typeface="Wingdings"/>
              </a:rPr>
              <a:t></a:t>
            </a:r>
          </a:p>
          <a:p>
            <a:r>
              <a:rPr lang="en-US" sz="3200" dirty="0" smtClean="0">
                <a:latin typeface="+mn-lt"/>
                <a:sym typeface="Wingdings"/>
              </a:rPr>
              <a:t>minerals crystallize at different </a:t>
            </a:r>
          </a:p>
          <a:p>
            <a:r>
              <a:rPr lang="en-US" sz="3200" dirty="0" smtClean="0">
                <a:latin typeface="+mn-lt"/>
                <a:sym typeface="Wingdings"/>
              </a:rPr>
              <a:t>temperatures or at different rates</a:t>
            </a:r>
            <a:endParaRPr lang="en-US" sz="3200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962400"/>
            <a:ext cx="3492500" cy="23241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741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$300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114800"/>
          </a:xfrm>
        </p:spPr>
        <p:txBody>
          <a:bodyPr/>
          <a:lstStyle/>
          <a:p>
            <a:r>
              <a:rPr lang="en-US" dirty="0" smtClean="0"/>
              <a:t>Apply what you know about cooling rates to explain differences in crystal sizes.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118539"/>
            <a:ext cx="8153400" cy="343466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18435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$300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Slow cooling rates</a:t>
            </a:r>
            <a:r>
              <a:rPr lang="en-US" dirty="0" smtClean="0">
                <a:sym typeface="Wingdings"/>
              </a:rPr>
              <a:t> large, well-formed crystals</a:t>
            </a:r>
          </a:p>
          <a:p>
            <a:r>
              <a:rPr lang="en-US" dirty="0" smtClean="0">
                <a:sym typeface="Wingdings"/>
              </a:rPr>
              <a:t>Fast cooling rates small crystals that might or might not be well formed.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267200"/>
            <a:ext cx="6324600" cy="2184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$400 Q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981200"/>
            <a:ext cx="6019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n-lt"/>
              </a:rPr>
              <a:t>Is it possible for two different types of igneous rocks to have the same composition and the same texture? Explain.</a:t>
            </a:r>
            <a:endParaRPr lang="en-US" sz="3200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191000"/>
            <a:ext cx="4140200" cy="22606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8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2286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>
                <a:solidFill>
                  <a:schemeClr val="bg1"/>
                </a:solidFill>
                <a:latin typeface="+mn-lt"/>
                <a:hlinkClick r:id="rId3" action="ppaction://hlinksldjump"/>
              </a:rPr>
              <a:t>200 pt</a:t>
            </a:r>
            <a:endParaRPr lang="en-US" dirty="0">
              <a:latin typeface="+mn-lt"/>
            </a:endParaRPr>
          </a:p>
        </p:txBody>
      </p:sp>
      <p:sp>
        <p:nvSpPr>
          <p:cNvPr id="2051" name="AutoShape 9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3429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4" action="ppaction://hlinksldjump"/>
              </a:rPr>
              <a:t>300 pt</a:t>
            </a:r>
            <a:endParaRPr lang="en-US">
              <a:latin typeface="+mn-lt"/>
              <a:hlinkClick r:id="rId4" action="ppaction://hlinksldjump"/>
            </a:endParaRPr>
          </a:p>
        </p:txBody>
      </p:sp>
      <p:sp>
        <p:nvSpPr>
          <p:cNvPr id="2052" name="AutoShape 9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4572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5" action="ppaction://hlinksldjump"/>
              </a:rPr>
              <a:t>400 pt</a:t>
            </a:r>
            <a:endParaRPr lang="en-US">
              <a:latin typeface="+mn-lt"/>
              <a:hlinkClick r:id="rId5" action="ppaction://hlinksldjump"/>
            </a:endParaRPr>
          </a:p>
        </p:txBody>
      </p:sp>
      <p:sp>
        <p:nvSpPr>
          <p:cNvPr id="2053" name="AutoShape 9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5715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6" action="ppaction://hlinksldjump"/>
              </a:rPr>
              <a:t>500 pt</a:t>
            </a:r>
            <a:endParaRPr lang="en-US">
              <a:latin typeface="+mn-lt"/>
            </a:endParaRPr>
          </a:p>
        </p:txBody>
      </p:sp>
      <p:sp>
        <p:nvSpPr>
          <p:cNvPr id="2054" name="AutoShape 10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1143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7" action="ppaction://hlinksldjump"/>
              </a:rPr>
              <a:t>100 pt</a:t>
            </a:r>
            <a:endParaRPr lang="en-US">
              <a:latin typeface="+mn-lt"/>
            </a:endParaRPr>
          </a:p>
        </p:txBody>
      </p:sp>
      <p:sp>
        <p:nvSpPr>
          <p:cNvPr id="2055" name="AutoShape 10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2286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8" action="ppaction://hlinksldjump"/>
              </a:rPr>
              <a:t>200 pt</a:t>
            </a:r>
            <a:endParaRPr lang="en-US">
              <a:latin typeface="+mn-lt"/>
              <a:hlinkClick r:id="rId8" action="ppaction://hlinksldjump"/>
            </a:endParaRPr>
          </a:p>
        </p:txBody>
      </p:sp>
      <p:sp>
        <p:nvSpPr>
          <p:cNvPr id="2056" name="AutoShape 10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3429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9" action="ppaction://hlinksldjump"/>
              </a:rPr>
              <a:t>300 pt</a:t>
            </a:r>
            <a:endParaRPr lang="en-US">
              <a:latin typeface="+mn-lt"/>
            </a:endParaRPr>
          </a:p>
        </p:txBody>
      </p:sp>
      <p:sp>
        <p:nvSpPr>
          <p:cNvPr id="2057" name="AutoShape 104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4572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0" action="ppaction://hlinksldjump"/>
              </a:rPr>
              <a:t>400 pt</a:t>
            </a:r>
            <a:endParaRPr lang="en-US">
              <a:latin typeface="+mn-lt"/>
            </a:endParaRPr>
          </a:p>
        </p:txBody>
      </p:sp>
      <p:sp>
        <p:nvSpPr>
          <p:cNvPr id="2058" name="AutoShape 105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28800" y="5715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1" action="ppaction://hlinksldjump"/>
              </a:rPr>
              <a:t>500 pt</a:t>
            </a:r>
            <a:endParaRPr lang="en-US">
              <a:latin typeface="+mn-lt"/>
            </a:endParaRPr>
          </a:p>
        </p:txBody>
      </p:sp>
      <p:sp>
        <p:nvSpPr>
          <p:cNvPr id="2059" name="AutoShape 106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1143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2" action="ppaction://hlinksldjump"/>
              </a:rPr>
              <a:t>100 pt</a:t>
            </a:r>
            <a:endParaRPr lang="en-US">
              <a:latin typeface="+mn-lt"/>
            </a:endParaRPr>
          </a:p>
        </p:txBody>
      </p:sp>
      <p:sp>
        <p:nvSpPr>
          <p:cNvPr id="2060" name="AutoShape 107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2286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3" action="ppaction://hlinksldjump"/>
              </a:rPr>
              <a:t>200pt</a:t>
            </a:r>
            <a:endParaRPr lang="en-US">
              <a:latin typeface="+mn-lt"/>
            </a:endParaRPr>
          </a:p>
        </p:txBody>
      </p:sp>
      <p:sp>
        <p:nvSpPr>
          <p:cNvPr id="2061" name="AutoShape 108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3429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4" action="ppaction://hlinksldjump"/>
              </a:rPr>
              <a:t>300 pt</a:t>
            </a:r>
            <a:endParaRPr lang="en-US">
              <a:latin typeface="+mn-lt"/>
            </a:endParaRPr>
          </a:p>
        </p:txBody>
      </p:sp>
      <p:sp>
        <p:nvSpPr>
          <p:cNvPr id="2062" name="AutoShape 109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4572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5" action="ppaction://hlinksldjump"/>
              </a:rPr>
              <a:t>400 pt</a:t>
            </a:r>
            <a:endParaRPr lang="en-US">
              <a:latin typeface="+mn-lt"/>
            </a:endParaRPr>
          </a:p>
        </p:txBody>
      </p:sp>
      <p:sp>
        <p:nvSpPr>
          <p:cNvPr id="2063" name="AutoShape 110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57600" y="5715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6" action="ppaction://hlinksldjump"/>
              </a:rPr>
              <a:t>500 pt</a:t>
            </a:r>
            <a:endParaRPr lang="en-US">
              <a:latin typeface="+mn-lt"/>
            </a:endParaRPr>
          </a:p>
        </p:txBody>
      </p:sp>
      <p:sp>
        <p:nvSpPr>
          <p:cNvPr id="2064" name="AutoShape 111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1143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7" action="ppaction://hlinksldjump"/>
              </a:rPr>
              <a:t>100 pt</a:t>
            </a:r>
            <a:endParaRPr lang="en-US">
              <a:latin typeface="+mn-lt"/>
            </a:endParaRPr>
          </a:p>
        </p:txBody>
      </p:sp>
      <p:sp>
        <p:nvSpPr>
          <p:cNvPr id="2065" name="AutoShape 112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2286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8" action="ppaction://hlinksldjump"/>
              </a:rPr>
              <a:t>200 pt</a:t>
            </a:r>
            <a:endParaRPr lang="en-US">
              <a:latin typeface="+mn-lt"/>
            </a:endParaRPr>
          </a:p>
        </p:txBody>
      </p:sp>
      <p:sp>
        <p:nvSpPr>
          <p:cNvPr id="2066" name="AutoShape 113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3429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19" action="ppaction://hlinksldjump"/>
              </a:rPr>
              <a:t>300 pt</a:t>
            </a:r>
            <a:endParaRPr lang="en-US">
              <a:latin typeface="+mn-lt"/>
            </a:endParaRPr>
          </a:p>
        </p:txBody>
      </p:sp>
      <p:sp>
        <p:nvSpPr>
          <p:cNvPr id="2067" name="AutoShape 114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4572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0" action="ppaction://hlinksldjump"/>
              </a:rPr>
              <a:t>400 pt</a:t>
            </a:r>
            <a:endParaRPr lang="en-US">
              <a:latin typeface="+mn-lt"/>
            </a:endParaRPr>
          </a:p>
        </p:txBody>
      </p:sp>
      <p:sp>
        <p:nvSpPr>
          <p:cNvPr id="2068" name="AutoShape 115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5715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1" action="ppaction://hlinksldjump"/>
              </a:rPr>
              <a:t>500 pt</a:t>
            </a:r>
            <a:endParaRPr lang="en-US">
              <a:latin typeface="+mn-lt"/>
            </a:endParaRPr>
          </a:p>
        </p:txBody>
      </p:sp>
      <p:sp>
        <p:nvSpPr>
          <p:cNvPr id="2069" name="AutoShape 116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1143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2" action="ppaction://hlinksldjump"/>
              </a:rPr>
              <a:t>100 pt</a:t>
            </a:r>
            <a:endParaRPr lang="en-US">
              <a:latin typeface="+mn-lt"/>
            </a:endParaRPr>
          </a:p>
        </p:txBody>
      </p:sp>
      <p:sp>
        <p:nvSpPr>
          <p:cNvPr id="2070" name="AutoShape 117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2286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3" action="ppaction://hlinksldjump"/>
              </a:rPr>
              <a:t>200 pt</a:t>
            </a:r>
            <a:endParaRPr lang="en-US">
              <a:latin typeface="+mn-lt"/>
            </a:endParaRPr>
          </a:p>
        </p:txBody>
      </p:sp>
      <p:sp>
        <p:nvSpPr>
          <p:cNvPr id="2071" name="AutoShape 118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3429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4" action="ppaction://hlinksldjump"/>
              </a:rPr>
              <a:t>300 pt</a:t>
            </a:r>
            <a:endParaRPr lang="en-US">
              <a:latin typeface="+mn-lt"/>
            </a:endParaRPr>
          </a:p>
        </p:txBody>
      </p:sp>
      <p:sp>
        <p:nvSpPr>
          <p:cNvPr id="2072" name="AutoShape 119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4572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5" action="ppaction://hlinksldjump"/>
              </a:rPr>
              <a:t>400 pt</a:t>
            </a:r>
            <a:endParaRPr lang="en-US">
              <a:latin typeface="+mn-lt"/>
            </a:endParaRPr>
          </a:p>
        </p:txBody>
      </p:sp>
      <p:sp>
        <p:nvSpPr>
          <p:cNvPr id="2073" name="AutoShape 120">
            <a:hlinkClick r:id="rId2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15200" y="5715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bg1"/>
                </a:solidFill>
                <a:latin typeface="+mn-lt"/>
                <a:hlinkClick r:id="rId26" action="ppaction://hlinksldjump"/>
              </a:rPr>
              <a:t>500 pt</a:t>
            </a:r>
            <a:endParaRPr lang="en-US">
              <a:latin typeface="+mn-lt"/>
            </a:endParaRPr>
          </a:p>
        </p:txBody>
      </p:sp>
      <p:sp>
        <p:nvSpPr>
          <p:cNvPr id="2074" name="AutoShape 40">
            <a:hlinkClick r:id="rId2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1143000"/>
            <a:ext cx="1828800" cy="1143000"/>
          </a:xfrm>
          <a:prstGeom prst="actionButtonBlank">
            <a:avLst/>
          </a:prstGeom>
          <a:solidFill>
            <a:srgbClr val="6FB7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dirty="0">
                <a:solidFill>
                  <a:schemeClr val="bg1"/>
                </a:solidFill>
                <a:latin typeface="+mn-lt"/>
                <a:hlinkClick r:id="" action="ppaction://hlinkshowjump?jump=nextslide"/>
              </a:rPr>
              <a:t>100 pt</a:t>
            </a:r>
            <a:endParaRPr lang="en-US" dirty="0">
              <a:latin typeface="+mn-lt"/>
            </a:endParaRPr>
          </a:p>
        </p:txBody>
      </p:sp>
      <p:sp>
        <p:nvSpPr>
          <p:cNvPr id="2075" name="Rectangle 58"/>
          <p:cNvSpPr>
            <a:spLocks noChangeArrowheads="1"/>
          </p:cNvSpPr>
          <p:nvPr/>
        </p:nvSpPr>
        <p:spPr bwMode="auto">
          <a:xfrm>
            <a:off x="0" y="0"/>
            <a:ext cx="1828800" cy="1143000"/>
          </a:xfrm>
          <a:prstGeom prst="rect">
            <a:avLst/>
          </a:prstGeom>
          <a:solidFill>
            <a:srgbClr val="2C7C9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Rock </a:t>
            </a:r>
          </a:p>
          <a:p>
            <a:r>
              <a:rPr lang="en-US" sz="2800" b="1" dirty="0" err="1" smtClean="0">
                <a:solidFill>
                  <a:srgbClr val="33CC33"/>
                </a:solidFill>
                <a:latin typeface="+mn-lt"/>
              </a:rPr>
              <a:t>Mugshots</a:t>
            </a:r>
            <a:endParaRPr lang="en-US" sz="3200" b="1" dirty="0">
              <a:solidFill>
                <a:srgbClr val="33CC33"/>
              </a:solidFill>
              <a:latin typeface="+mn-lt"/>
            </a:endParaRPr>
          </a:p>
        </p:txBody>
      </p:sp>
      <p:sp>
        <p:nvSpPr>
          <p:cNvPr id="2076" name="Rectangle 97"/>
          <p:cNvSpPr>
            <a:spLocks noChangeArrowheads="1"/>
          </p:cNvSpPr>
          <p:nvPr/>
        </p:nvSpPr>
        <p:spPr bwMode="auto">
          <a:xfrm>
            <a:off x="1828800" y="0"/>
            <a:ext cx="1828800" cy="1143000"/>
          </a:xfrm>
          <a:prstGeom prst="rect">
            <a:avLst/>
          </a:prstGeom>
          <a:solidFill>
            <a:srgbClr val="2C7C9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 smtClean="0">
                <a:solidFill>
                  <a:srgbClr val="33CC33"/>
                </a:solidFill>
                <a:latin typeface="+mn-lt"/>
              </a:rPr>
              <a:t>This rock is</a:t>
            </a:r>
          </a:p>
          <a:p>
            <a:r>
              <a:rPr lang="en-US" b="1" dirty="0" smtClean="0">
                <a:solidFill>
                  <a:srgbClr val="33CC33"/>
                </a:solidFill>
                <a:latin typeface="+mn-lt"/>
              </a:rPr>
              <a:t> on </a:t>
            </a:r>
          </a:p>
          <a:p>
            <a:r>
              <a:rPr lang="en-US" b="1" dirty="0" smtClean="0">
                <a:solidFill>
                  <a:srgbClr val="33CC33"/>
                </a:solidFill>
                <a:latin typeface="+mn-lt"/>
              </a:rPr>
              <a:t>fire!</a:t>
            </a:r>
            <a:endParaRPr lang="en-US" b="1" dirty="0">
              <a:solidFill>
                <a:srgbClr val="33CC33"/>
              </a:solidFill>
              <a:latin typeface="+mn-lt"/>
            </a:endParaRPr>
          </a:p>
        </p:txBody>
      </p:sp>
      <p:sp>
        <p:nvSpPr>
          <p:cNvPr id="2077" name="Rectangle 98"/>
          <p:cNvSpPr>
            <a:spLocks noChangeArrowheads="1"/>
          </p:cNvSpPr>
          <p:nvPr/>
        </p:nvSpPr>
        <p:spPr bwMode="auto">
          <a:xfrm>
            <a:off x="3657600" y="0"/>
            <a:ext cx="1828800" cy="1143000"/>
          </a:xfrm>
          <a:prstGeom prst="rect">
            <a:avLst/>
          </a:prstGeom>
          <a:solidFill>
            <a:srgbClr val="2C7C9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Under </a:t>
            </a:r>
          </a:p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pressure</a:t>
            </a:r>
          </a:p>
          <a:p>
            <a:endParaRPr lang="en-US" b="1" dirty="0">
              <a:solidFill>
                <a:srgbClr val="33CC33"/>
              </a:solidFill>
              <a:latin typeface="+mn-lt"/>
            </a:endParaRPr>
          </a:p>
        </p:txBody>
      </p:sp>
      <p:sp>
        <p:nvSpPr>
          <p:cNvPr id="2078" name="Rectangle 99"/>
          <p:cNvSpPr>
            <a:spLocks noChangeArrowheads="1"/>
          </p:cNvSpPr>
          <p:nvPr/>
        </p:nvSpPr>
        <p:spPr bwMode="auto">
          <a:xfrm>
            <a:off x="5486400" y="0"/>
            <a:ext cx="1828800" cy="1143000"/>
          </a:xfrm>
          <a:prstGeom prst="rect">
            <a:avLst/>
          </a:prstGeom>
          <a:solidFill>
            <a:srgbClr val="2C7C9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Breaking</a:t>
            </a:r>
          </a:p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Bad</a:t>
            </a:r>
            <a:endParaRPr lang="en-US" sz="2800" b="1" dirty="0">
              <a:solidFill>
                <a:srgbClr val="33CC33"/>
              </a:solidFill>
              <a:latin typeface="+mn-lt"/>
            </a:endParaRPr>
          </a:p>
        </p:txBody>
      </p:sp>
      <p:sp>
        <p:nvSpPr>
          <p:cNvPr id="2079" name="Rectangle 100"/>
          <p:cNvSpPr>
            <a:spLocks noChangeArrowheads="1"/>
          </p:cNvSpPr>
          <p:nvPr/>
        </p:nvSpPr>
        <p:spPr bwMode="auto">
          <a:xfrm>
            <a:off x="7315200" y="0"/>
            <a:ext cx="1828800" cy="1143000"/>
          </a:xfrm>
          <a:prstGeom prst="rect">
            <a:avLst/>
          </a:prstGeom>
          <a:solidFill>
            <a:srgbClr val="2C7C9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Mixed </a:t>
            </a:r>
          </a:p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Bag</a:t>
            </a:r>
            <a:r>
              <a:rPr lang="en-US" sz="2800" b="1" dirty="0">
                <a:solidFill>
                  <a:srgbClr val="33CC33"/>
                </a:solidFill>
                <a:latin typeface="+mn-lt"/>
              </a:rPr>
              <a:t> </a:t>
            </a:r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or</a:t>
            </a:r>
          </a:p>
          <a:p>
            <a:r>
              <a:rPr lang="en-US" sz="2800" b="1" dirty="0" smtClean="0">
                <a:solidFill>
                  <a:srgbClr val="33CC33"/>
                </a:solidFill>
                <a:latin typeface="+mn-lt"/>
              </a:rPr>
              <a:t>Minerals</a:t>
            </a:r>
            <a:endParaRPr lang="en-US" sz="2800" b="1" dirty="0">
              <a:solidFill>
                <a:srgbClr val="33CC33"/>
              </a:solidFill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0483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$400 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9812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>
                <a:latin typeface="+mn-lt"/>
              </a:rPr>
              <a:t>No, if two rocks have the same composition, then they are the intrusive and extrusive equivalents of one another. Thus, they cannot have the same textures</a:t>
            </a:r>
            <a:r>
              <a:rPr lang="en-US" sz="3200" dirty="0" smtClean="0">
                <a:latin typeface="+mn-lt"/>
              </a:rPr>
              <a:t>. (ex: granite &amp; rhyolite)</a:t>
            </a:r>
            <a:endParaRPr lang="en-US" sz="32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790" t="9473" r="6842" b="8421"/>
          <a:stretch/>
        </p:blipFill>
        <p:spPr>
          <a:xfrm>
            <a:off x="4940626" y="1905000"/>
            <a:ext cx="2991121" cy="2108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9722" b="13889"/>
          <a:stretch/>
        </p:blipFill>
        <p:spPr>
          <a:xfrm>
            <a:off x="4953000" y="4267200"/>
            <a:ext cx="2743200" cy="1854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1507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$500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3 of the 4 major compositional groups of igneous rocks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3276600"/>
            <a:ext cx="5099304" cy="33528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447800" y="3173413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2531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This rock is on fire</a:t>
            </a:r>
            <a:r>
              <a:rPr lang="en-US" b="1" dirty="0" smtClean="0">
                <a:solidFill>
                  <a:srgbClr val="33CC33"/>
                </a:solidFill>
              </a:rPr>
              <a:t>! </a:t>
            </a:r>
            <a:r>
              <a:rPr lang="en-US" dirty="0" smtClean="0"/>
              <a:t>$500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772400" cy="4114800"/>
          </a:xfrm>
        </p:spPr>
        <p:txBody>
          <a:bodyPr/>
          <a:lstStyle/>
          <a:p>
            <a:r>
              <a:rPr lang="en-US" b="1" u="sng" dirty="0" smtClean="0"/>
              <a:t>Granitic</a:t>
            </a:r>
            <a:r>
              <a:rPr lang="en-US" dirty="0" smtClean="0"/>
              <a:t>= mostly </a:t>
            </a:r>
            <a:r>
              <a:rPr lang="en-US" u="sng" dirty="0" smtClean="0"/>
              <a:t>light-colored silicate</a:t>
            </a:r>
            <a:r>
              <a:rPr lang="en-US" dirty="0" smtClean="0"/>
              <a:t> minerals (feldspar &amp; quartz)</a:t>
            </a:r>
          </a:p>
          <a:p>
            <a:r>
              <a:rPr lang="en-US" b="1" u="sng" dirty="0" smtClean="0"/>
              <a:t>Basaltic</a:t>
            </a:r>
            <a:r>
              <a:rPr lang="en-US" dirty="0" smtClean="0"/>
              <a:t>= mostly </a:t>
            </a:r>
            <a:r>
              <a:rPr lang="en-US" u="sng" dirty="0" smtClean="0"/>
              <a:t>dark silicate </a:t>
            </a:r>
            <a:r>
              <a:rPr lang="en-US" dirty="0" smtClean="0"/>
              <a:t>minerals and plagioclase feldspar</a:t>
            </a:r>
          </a:p>
          <a:p>
            <a:r>
              <a:rPr lang="en-US" b="1" u="sng" dirty="0" smtClean="0"/>
              <a:t>Andesitic</a:t>
            </a:r>
            <a:r>
              <a:rPr lang="en-US" dirty="0" smtClean="0"/>
              <a:t>=mixture of </a:t>
            </a:r>
            <a:r>
              <a:rPr lang="en-US" u="sng" dirty="0" smtClean="0"/>
              <a:t>both light and dark</a:t>
            </a:r>
            <a:r>
              <a:rPr lang="en-US" dirty="0" smtClean="0"/>
              <a:t> (granitic &amp; basaltic)</a:t>
            </a:r>
          </a:p>
          <a:p>
            <a:r>
              <a:rPr lang="en-US" b="1" u="sng" dirty="0" smtClean="0"/>
              <a:t>Ultramafic</a:t>
            </a:r>
            <a:r>
              <a:rPr lang="en-US" dirty="0" smtClean="0"/>
              <a:t>= </a:t>
            </a:r>
            <a:r>
              <a:rPr lang="en-US" u="sng" dirty="0" smtClean="0"/>
              <a:t>all dark silicate minerals</a:t>
            </a:r>
          </a:p>
          <a:p>
            <a:pPr marL="0" indent="0">
              <a:buNone/>
            </a:pPr>
            <a:r>
              <a:rPr lang="en-US" dirty="0" smtClean="0"/>
              <a:t>   (olivine &amp; pyroxene)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</a:t>
            </a:r>
            <a:r>
              <a:rPr lang="en-US" b="1" dirty="0" smtClean="0">
                <a:solidFill>
                  <a:srgbClr val="33CC33"/>
                </a:solidFill>
              </a:rPr>
              <a:t>pressure </a:t>
            </a:r>
            <a:r>
              <a:rPr lang="en-US" dirty="0" smtClean="0"/>
              <a:t>$100 Q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term best describes this rock’s texture? </a:t>
            </a:r>
            <a:r>
              <a:rPr lang="en-US" u="sng" dirty="0" smtClean="0"/>
              <a:t>WHY?!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Crystalline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 err="1" smtClean="0"/>
              <a:t>Nonfoliated</a:t>
            </a:r>
            <a:endParaRPr lang="en-US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Foliated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 err="1" smtClean="0"/>
              <a:t>Clastic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048000"/>
            <a:ext cx="4559336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4579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$100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 startAt="3"/>
            </a:pPr>
            <a:r>
              <a:rPr lang="en-US" dirty="0" smtClean="0"/>
              <a:t>FOLIATED (layers)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124200"/>
            <a:ext cx="4559336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560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$200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Summarize what causes foliated metamorphic textures to form.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3124200"/>
            <a:ext cx="4470400" cy="3505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6627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$200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r>
              <a:rPr lang="en-US" dirty="0" smtClean="0"/>
              <a:t>High pressure causes minerals with flat or linear crystals to grow with a preferred or unidirectional orientation.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429000"/>
            <a:ext cx="3200400" cy="3200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$300 Q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r>
              <a:rPr lang="en-US" dirty="0" smtClean="0"/>
              <a:t>Explain how temperature increases can cause metamorphism.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3200400"/>
            <a:ext cx="5181600" cy="32766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8675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772400" y="5486400"/>
            <a:ext cx="1371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$300 A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3962400" cy="5181600"/>
          </a:xfrm>
        </p:spPr>
        <p:txBody>
          <a:bodyPr>
            <a:noAutofit/>
          </a:bodyPr>
          <a:lstStyle/>
          <a:p>
            <a:r>
              <a:rPr lang="en-US" dirty="0" smtClean="0"/>
              <a:t>Increases in temperature cause </a:t>
            </a:r>
            <a:r>
              <a:rPr lang="en-US" u="sng" dirty="0" smtClean="0"/>
              <a:t>reorganization of the atoms </a:t>
            </a:r>
            <a:r>
              <a:rPr lang="en-US" dirty="0" smtClean="0"/>
              <a:t>in the elements that make up the minerals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new minerals form</a:t>
            </a:r>
            <a:r>
              <a:rPr lang="en-US" dirty="0" smtClean="0">
                <a:sym typeface="Wingdings"/>
              </a:rPr>
              <a:t> or mineral crystals    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 </a:t>
            </a:r>
            <a:r>
              <a:rPr lang="en-US" u="sng" dirty="0" smtClean="0">
                <a:sym typeface="Wingdings"/>
              </a:rPr>
              <a:t> increase in size</a:t>
            </a:r>
            <a:endParaRPr lang="en-US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219200"/>
            <a:ext cx="4876800" cy="3962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2969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$400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Distinguish between regional and contact metamorphism.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200400"/>
            <a:ext cx="3949700" cy="30861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937125" y="28638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$100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Black or brown glassy rock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2743200"/>
            <a:ext cx="3381975" cy="36703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0723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$400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US" dirty="0" smtClean="0"/>
              <a:t>Contact=when igneous intrusion comes in contact with solid rock and affects small area</a:t>
            </a:r>
          </a:p>
          <a:p>
            <a:r>
              <a:rPr lang="en-US" dirty="0" smtClean="0"/>
              <a:t>Regional=high temp. pressure affects large areas of Earth’s crust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267200"/>
            <a:ext cx="4660900" cy="2565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$500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what ways do metamorphic rocks differ from the sedimentary and igneous rocks from which they form? </a:t>
            </a:r>
            <a:r>
              <a:rPr lang="en-US" u="sng" dirty="0" smtClean="0"/>
              <a:t>List &amp; explain at least 2 reasons.</a:t>
            </a:r>
            <a:endParaRPr lang="en-US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267200"/>
            <a:ext cx="3810000" cy="21336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2771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Under pressure </a:t>
            </a:r>
            <a:r>
              <a:rPr lang="en-US" dirty="0" smtClean="0"/>
              <a:t>$500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4114800"/>
          </a:xfrm>
        </p:spPr>
        <p:txBody>
          <a:bodyPr/>
          <a:lstStyle/>
          <a:p>
            <a:r>
              <a:rPr lang="en-US" dirty="0" smtClean="0"/>
              <a:t>Foliated/</a:t>
            </a:r>
            <a:r>
              <a:rPr lang="en-US" dirty="0" err="1" smtClean="0"/>
              <a:t>nonfoliated</a:t>
            </a:r>
            <a:endParaRPr lang="en-US" dirty="0" smtClean="0"/>
          </a:p>
          <a:p>
            <a:r>
              <a:rPr lang="en-US" dirty="0" smtClean="0"/>
              <a:t>Contain metamorphic minerals (mica, garnet, talc, etc.) that are </a:t>
            </a:r>
            <a:r>
              <a:rPr lang="en-US" u="sng" dirty="0" smtClean="0"/>
              <a:t>stable under different conditions that other minerals</a:t>
            </a:r>
            <a:r>
              <a:rPr lang="en-US" dirty="0" smtClean="0"/>
              <a:t> (certain temps. &amp; pressures)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3795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3CC33"/>
                </a:solidFill>
              </a:rPr>
              <a:t>Breaking</a:t>
            </a:r>
            <a:r>
              <a:rPr lang="en-US" b="1" dirty="0">
                <a:solidFill>
                  <a:srgbClr val="33CC33"/>
                </a:solidFill>
              </a:rPr>
              <a:t> </a:t>
            </a:r>
            <a:r>
              <a:rPr lang="en-US" b="1" dirty="0" smtClean="0">
                <a:solidFill>
                  <a:srgbClr val="33CC33"/>
                </a:solidFill>
              </a:rPr>
              <a:t>Bad </a:t>
            </a:r>
            <a:r>
              <a:rPr lang="en-US" dirty="0" smtClean="0"/>
              <a:t>$100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Differentiate between </a:t>
            </a:r>
            <a:r>
              <a:rPr lang="en-US" dirty="0" err="1" smtClean="0"/>
              <a:t>clastic</a:t>
            </a:r>
            <a:r>
              <a:rPr lang="en-US" dirty="0" smtClean="0"/>
              <a:t> and chemical sedimentary rocks.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200400"/>
            <a:ext cx="4953000" cy="2997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4819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$100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Clastic</a:t>
            </a:r>
            <a:r>
              <a:rPr lang="en-US" dirty="0" smtClean="0"/>
              <a:t>=bits of weathered material</a:t>
            </a:r>
          </a:p>
          <a:p>
            <a:r>
              <a:rPr lang="en-US" dirty="0" smtClean="0"/>
              <a:t>Chemical=formed from dissolved minerals precipitated from H</a:t>
            </a:r>
            <a:r>
              <a:rPr lang="en-US" baseline="-25000" dirty="0" smtClean="0"/>
              <a:t>2</a:t>
            </a:r>
            <a:r>
              <a:rPr lang="en-US" dirty="0" smtClean="0"/>
              <a:t>O solutions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$200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Explain </a:t>
            </a:r>
            <a:r>
              <a:rPr lang="en-US" dirty="0"/>
              <a:t>why you would find the oldest fossils at the bottom of a cliff and the youngest fossils at the top of a cliff.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733800"/>
            <a:ext cx="4648200" cy="2819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6867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$200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Superposition</a:t>
            </a:r>
            <a:r>
              <a:rPr lang="en-US" dirty="0" smtClean="0">
                <a:sym typeface="Wingdings"/>
              </a:rPr>
              <a:t> layering </a:t>
            </a:r>
            <a:r>
              <a:rPr lang="en-US" dirty="0">
                <a:sym typeface="Wingdings"/>
              </a:rPr>
              <a:t>of new material due to </a:t>
            </a:r>
            <a:r>
              <a:rPr lang="en-US" dirty="0" smtClean="0">
                <a:sym typeface="Wingdings"/>
              </a:rPr>
              <a:t>deposition </a:t>
            </a:r>
            <a:r>
              <a:rPr lang="en-US" dirty="0">
                <a:sym typeface="Wingdings"/>
              </a:rPr>
              <a:t>and sedimentation/cementation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581400"/>
            <a:ext cx="5486400" cy="2921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789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$300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Analyze the environmental conditions to explain </a:t>
            </a:r>
            <a:r>
              <a:rPr lang="en-US" u="sng" dirty="0" smtClean="0"/>
              <a:t>why</a:t>
            </a:r>
            <a:r>
              <a:rPr lang="en-US" dirty="0" smtClean="0"/>
              <a:t> most chemical sedimentary rocks form mainly in areas that have high evaporation rates.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4114800"/>
            <a:ext cx="2857500" cy="25146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8915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$300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4114800"/>
          </a:xfrm>
        </p:spPr>
        <p:txBody>
          <a:bodyPr/>
          <a:lstStyle/>
          <a:p>
            <a:r>
              <a:rPr lang="en-US" dirty="0" smtClean="0"/>
              <a:t>Evaporation—continuously removes freshwater from the body of water</a:t>
            </a:r>
          </a:p>
          <a:p>
            <a:r>
              <a:rPr lang="en-US" dirty="0" smtClean="0"/>
              <a:t>Helps to maintain high concentrations of minerals in the remaining water</a:t>
            </a:r>
          </a:p>
          <a:p>
            <a:r>
              <a:rPr lang="en-US" dirty="0" smtClean="0">
                <a:sym typeface="Wingdings"/>
              </a:rPr>
              <a:t>minerals precipitate out to form chemical sed. </a:t>
            </a:r>
            <a:r>
              <a:rPr lang="en-US" dirty="0">
                <a:sym typeface="Wingdings"/>
              </a:rPr>
              <a:t>r</a:t>
            </a:r>
            <a:r>
              <a:rPr lang="en-US" dirty="0" smtClean="0">
                <a:sym typeface="Wingdings"/>
              </a:rPr>
              <a:t>ock!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4343400"/>
            <a:ext cx="4343400" cy="21717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$400 Q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types of </a:t>
            </a:r>
            <a:r>
              <a:rPr lang="en-US" u="sng" dirty="0" smtClean="0"/>
              <a:t>environments</a:t>
            </a:r>
            <a:r>
              <a:rPr lang="en-US" dirty="0" smtClean="0"/>
              <a:t> in which </a:t>
            </a:r>
            <a:r>
              <a:rPr lang="en-US" u="sng" dirty="0" smtClean="0"/>
              <a:t>fine-grained sedimentary rocks form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19373" y="6019800"/>
            <a:ext cx="1361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siltstone</a:t>
            </a:r>
            <a:endParaRPr lang="en-US" dirty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352800"/>
            <a:ext cx="4419600" cy="3175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099" name="Rectangle 4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4752975" y="2555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 $100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Igneous--obsidian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819400"/>
            <a:ext cx="3365500" cy="365242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0963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$400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Slow moving water (ponds, swamps, deep ocean)</a:t>
            </a:r>
          </a:p>
          <a:p>
            <a:pPr lvl="1"/>
            <a:r>
              <a:rPr lang="en-US" dirty="0" smtClean="0"/>
              <a:t>Sediments settle to the bottom and accumulate in thin horizontal layers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1987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$500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524000"/>
            <a:ext cx="7772400" cy="4114800"/>
          </a:xfrm>
        </p:spPr>
        <p:txBody>
          <a:bodyPr/>
          <a:lstStyle/>
          <a:p>
            <a:r>
              <a:rPr lang="en-US" dirty="0" smtClean="0"/>
              <a:t>Determine whether </a:t>
            </a:r>
            <a:r>
              <a:rPr lang="en-US" dirty="0" smtClean="0"/>
              <a:t>you are walking upstream or downstream along a dry mountain stream if you notice that the shape of the sediment is getting more angular as you continue walking. </a:t>
            </a:r>
            <a:r>
              <a:rPr lang="en-US" u="sng" dirty="0" smtClean="0"/>
              <a:t>Explain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4064000"/>
            <a:ext cx="4051300" cy="2794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3011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Breaking Bad </a:t>
            </a:r>
            <a:r>
              <a:rPr lang="en-US" dirty="0" smtClean="0"/>
              <a:t>$500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sediment becomes more rounded as it travels away from its source, you can determine that you are walking </a:t>
            </a:r>
            <a:r>
              <a:rPr lang="en-US" u="sng" dirty="0" smtClean="0"/>
              <a:t>upstream</a:t>
            </a:r>
            <a:r>
              <a:rPr lang="en-US" dirty="0" smtClean="0"/>
              <a:t>, toward the source of sediments.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447800" y="3078163"/>
            <a:ext cx="62484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$100 Q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98120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this character</a:t>
            </a:r>
            <a:r>
              <a:rPr lang="en-US" dirty="0"/>
              <a:t>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67000"/>
            <a:ext cx="2514213" cy="19050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3200400" y="4495800"/>
            <a:ext cx="5715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Feldspar is considered a _____ because it has a characteristic chemical composition and a definite internal structure.</a:t>
            </a:r>
          </a:p>
          <a:p>
            <a:pPr marL="0" indent="0"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pPr marL="0" indent="0">
              <a:buFontTx/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447800" y="3079750"/>
            <a:ext cx="6248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45059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$100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98120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Thumper from </a:t>
            </a:r>
            <a:r>
              <a:rPr lang="en-US" i="1" dirty="0" smtClean="0"/>
              <a:t>Bambi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895600"/>
            <a:ext cx="4202884" cy="281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4007" y="4140200"/>
            <a:ext cx="2021858" cy="646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+mn-lt"/>
              </a:rPr>
              <a:t>Mineral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447800" y="3173413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608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$200 Q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" y="2133600"/>
            <a:ext cx="4572000" cy="286232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3600" dirty="0">
                <a:latin typeface="+mn-lt"/>
              </a:rPr>
              <a:t>Mary’s father has 5 daughters – Nana, Nene, </a:t>
            </a:r>
            <a:r>
              <a:rPr lang="en-US" sz="3600" dirty="0" err="1">
                <a:latin typeface="+mn-lt"/>
              </a:rPr>
              <a:t>Nini</a:t>
            </a:r>
            <a:r>
              <a:rPr lang="en-US" sz="3600" dirty="0">
                <a:latin typeface="+mn-lt"/>
              </a:rPr>
              <a:t>, </a:t>
            </a:r>
            <a:r>
              <a:rPr lang="en-US" sz="3600" dirty="0" err="1">
                <a:latin typeface="+mn-lt"/>
              </a:rPr>
              <a:t>Nono</a:t>
            </a:r>
            <a:r>
              <a:rPr lang="en-US" sz="3600" dirty="0">
                <a:latin typeface="+mn-lt"/>
              </a:rPr>
              <a:t>. What is the fifth daughters name?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05400" y="3200400"/>
            <a:ext cx="3657600" cy="304698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n-lt"/>
              </a:rPr>
              <a:t>What characteristic is used for classifying minerals into individual groups?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4114800" y="2890749"/>
            <a:ext cx="3581400" cy="120032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3600" dirty="0" smtClean="0">
                <a:latin typeface="+mn-lt"/>
              </a:rPr>
              <a:t>Chemical composition</a:t>
            </a:r>
            <a:endParaRPr lang="en-US" sz="3600" dirty="0">
              <a:latin typeface="+mn-lt"/>
            </a:endParaRPr>
          </a:p>
        </p:txBody>
      </p:sp>
      <p:sp>
        <p:nvSpPr>
          <p:cNvPr id="47107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$200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47800" y="3124200"/>
            <a:ext cx="1219200" cy="609600"/>
          </a:xfrm>
          <a:ln>
            <a:solidFill>
              <a:srgbClr val="000000"/>
            </a:solidFill>
          </a:ln>
        </p:spPr>
        <p:txBody>
          <a:bodyPr/>
          <a:lstStyle/>
          <a:p>
            <a:pPr>
              <a:buNone/>
            </a:pPr>
            <a:r>
              <a:rPr lang="en-US" dirty="0" smtClean="0"/>
              <a:t>Mary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8131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$300 Q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" y="2438400"/>
            <a:ext cx="4572000" cy="175432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spAutoFit/>
          </a:bodyPr>
          <a:lstStyle/>
          <a:p>
            <a:r>
              <a:rPr lang="en-US" sz="3600" dirty="0">
                <a:latin typeface="+mn-lt"/>
              </a:rPr>
              <a:t>Who scored a record 10 hat tricks in an NHL season?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0" y="5181600"/>
            <a:ext cx="6320435" cy="646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+mn-lt"/>
              </a:rPr>
              <a:t>Illustrate a silica tetrahedron.</a:t>
            </a:r>
            <a:endParaRPr lang="en-US" sz="36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286000"/>
            <a:ext cx="2489200" cy="22733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49155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5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$300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5334000"/>
            <a:ext cx="3352800" cy="762000"/>
          </a:xfrm>
          <a:ln>
            <a:solidFill>
              <a:srgbClr val="000000"/>
            </a:solidFill>
          </a:ln>
        </p:spPr>
        <p:txBody>
          <a:bodyPr/>
          <a:lstStyle/>
          <a:p>
            <a:pPr>
              <a:buNone/>
            </a:pPr>
            <a:r>
              <a:rPr lang="en-US" dirty="0" smtClean="0"/>
              <a:t>Wayne Gretzky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063" t="14285" r="3437" b="11608"/>
          <a:stretch/>
        </p:blipFill>
        <p:spPr>
          <a:xfrm>
            <a:off x="3733800" y="2133600"/>
            <a:ext cx="5257800" cy="3124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438400"/>
            <a:ext cx="3289300" cy="24638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017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$400 Q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04800" y="2133600"/>
            <a:ext cx="4572000" cy="120032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spAutoFit/>
          </a:bodyPr>
          <a:lstStyle/>
          <a:p>
            <a:r>
              <a:rPr lang="en-US" sz="3600" dirty="0">
                <a:latin typeface="+mn-lt"/>
              </a:rPr>
              <a:t>Cats are unable to detect what taste?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81600" y="2667000"/>
            <a:ext cx="3657600" cy="35394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n-lt"/>
              </a:rPr>
              <a:t>Calcite(CaCO</a:t>
            </a:r>
            <a:r>
              <a:rPr lang="en-US" sz="3200" baseline="-25000" dirty="0">
                <a:latin typeface="+mn-lt"/>
              </a:rPr>
              <a:t>3</a:t>
            </a:r>
            <a:r>
              <a:rPr lang="en-US" sz="3200" dirty="0" smtClean="0">
                <a:latin typeface="+mn-lt"/>
              </a:rPr>
              <a:t>) is the dominant mineral in the</a:t>
            </a:r>
          </a:p>
          <a:p>
            <a:r>
              <a:rPr lang="en-US" sz="3200" dirty="0" smtClean="0">
                <a:latin typeface="+mn-lt"/>
              </a:rPr>
              <a:t> rock limestone. In which mineral group does it belong?</a:t>
            </a:r>
            <a:endParaRPr lang="en-US" sz="3200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733800"/>
            <a:ext cx="2540000" cy="24384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123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49775" y="30527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$200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Tiny particles cemented together by calcite, silica, or iron oxides.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352800"/>
            <a:ext cx="2768600" cy="318135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1203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$400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90600" y="4267200"/>
            <a:ext cx="1447800" cy="762000"/>
          </a:xfrm>
          <a:ln>
            <a:solidFill>
              <a:srgbClr val="000000"/>
            </a:solidFill>
          </a:ln>
        </p:spPr>
        <p:txBody>
          <a:bodyPr/>
          <a:lstStyle/>
          <a:p>
            <a:pPr>
              <a:buNone/>
            </a:pPr>
            <a:r>
              <a:rPr lang="en-US" sz="3600" dirty="0" smtClean="0"/>
              <a:t>Sweet</a:t>
            </a:r>
            <a:endParaRPr 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3200400"/>
            <a:ext cx="4615792" cy="646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+mn-lt"/>
              </a:rPr>
              <a:t>Carbonates (Ca</a:t>
            </a:r>
            <a:r>
              <a:rPr lang="en-US" sz="3600" b="1" u="sng" dirty="0" smtClean="0">
                <a:latin typeface="+mn-lt"/>
              </a:rPr>
              <a:t>C</a:t>
            </a:r>
            <a:r>
              <a:rPr lang="en-US" sz="3600" dirty="0" smtClean="0">
                <a:latin typeface="+mn-lt"/>
              </a:rPr>
              <a:t>O</a:t>
            </a:r>
            <a:r>
              <a:rPr lang="en-US" sz="3600" baseline="-25000" dirty="0" smtClean="0">
                <a:latin typeface="+mn-lt"/>
              </a:rPr>
              <a:t>3</a:t>
            </a:r>
            <a:r>
              <a:rPr lang="en-US" sz="3600" dirty="0" smtClean="0">
                <a:latin typeface="+mn-lt"/>
              </a:rPr>
              <a:t>)</a:t>
            </a:r>
            <a:endParaRPr lang="en-US" sz="3600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4114800" y="2209800"/>
            <a:ext cx="4724400" cy="39703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Decide which of th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e following materials are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not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 minerals, and explain why: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petroleum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wood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coal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steel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concrete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en-US" sz="3600" u="sng" dirty="0" smtClean="0">
                <a:solidFill>
                  <a:srgbClr val="000000"/>
                </a:solidFill>
                <a:latin typeface="+mn-lt"/>
              </a:rPr>
              <a:t>glass</a:t>
            </a:r>
            <a:r>
              <a:rPr lang="en-US" sz="3600" dirty="0" smtClean="0">
                <a:solidFill>
                  <a:srgbClr val="000000"/>
                </a:solidFill>
                <a:latin typeface="+mn-lt"/>
              </a:rPr>
              <a:t>.</a:t>
            </a:r>
            <a:endParaRPr lang="en-US" sz="3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2227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$500 Q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81000" y="2133600"/>
            <a:ext cx="3352800" cy="43396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lt"/>
              </a:rPr>
              <a:t>______ &amp; ______ are </a:t>
            </a:r>
            <a:r>
              <a:rPr lang="en-US" sz="3600" dirty="0">
                <a:latin typeface="+mn-lt"/>
              </a:rPr>
              <a:t>the only planets that rotate clockwise (retrograde rotation.)</a:t>
            </a:r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447800" y="3173413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53251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Mixed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smtClean="0">
                <a:solidFill>
                  <a:srgbClr val="33CC33"/>
                </a:solidFill>
              </a:rPr>
              <a:t>Bag or Minerals </a:t>
            </a:r>
            <a:r>
              <a:rPr lang="en-US" dirty="0" smtClean="0"/>
              <a:t>$500 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5105400"/>
            <a:ext cx="3835255" cy="707886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Venus &amp; Uranus</a:t>
            </a:r>
            <a:endParaRPr lang="en-US" sz="4000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1905000"/>
            <a:ext cx="8915401" cy="255454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3200" u="sng" dirty="0" smtClean="0">
                <a:solidFill>
                  <a:srgbClr val="000000"/>
                </a:solidFill>
                <a:latin typeface="+mn-lt"/>
              </a:rPr>
              <a:t>Petroleum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= neither solid nor inorganic [</a:t>
            </a:r>
            <a:r>
              <a:rPr lang="en-US" sz="3200" dirty="0" smtClean="0">
                <a:solidFill>
                  <a:schemeClr val="accent6"/>
                </a:solidFill>
                <a:latin typeface="+mn-lt"/>
              </a:rPr>
              <a:t>not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]</a:t>
            </a:r>
          </a:p>
          <a:p>
            <a:pPr marL="342900" indent="-342900">
              <a:buFont typeface="Arial"/>
              <a:buChar char="•"/>
            </a:pPr>
            <a:r>
              <a:rPr lang="en-US" sz="3200" u="sng" dirty="0">
                <a:solidFill>
                  <a:srgbClr val="000000"/>
                </a:solidFill>
                <a:latin typeface="+mn-lt"/>
              </a:rPr>
              <a:t>W</a:t>
            </a:r>
            <a:r>
              <a:rPr lang="en-US" sz="3200" u="sng" dirty="0" smtClean="0">
                <a:solidFill>
                  <a:srgbClr val="000000"/>
                </a:solidFill>
                <a:latin typeface="+mn-lt"/>
              </a:rPr>
              <a:t>ood &amp; Coal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= organic [</a:t>
            </a:r>
            <a:r>
              <a:rPr lang="en-US" sz="3200" dirty="0" smtClean="0">
                <a:solidFill>
                  <a:schemeClr val="accent6"/>
                </a:solidFill>
                <a:latin typeface="+mn-lt"/>
              </a:rPr>
              <a:t>not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]</a:t>
            </a:r>
          </a:p>
          <a:p>
            <a:pPr marL="342900" indent="-342900">
              <a:buFont typeface="Arial"/>
              <a:buChar char="•"/>
            </a:pPr>
            <a:r>
              <a:rPr lang="en-US" sz="3200" u="sng" dirty="0" smtClean="0">
                <a:solidFill>
                  <a:srgbClr val="000000"/>
                </a:solidFill>
                <a:latin typeface="+mn-lt"/>
              </a:rPr>
              <a:t>Steel &amp; Concrete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=don’t occur naturally [</a:t>
            </a:r>
            <a:r>
              <a:rPr lang="en-US" sz="3200" dirty="0" smtClean="0">
                <a:solidFill>
                  <a:srgbClr val="C00000"/>
                </a:solidFill>
                <a:latin typeface="+mn-lt"/>
              </a:rPr>
              <a:t>not</a:t>
            </a:r>
            <a:r>
              <a:rPr lang="en-US" sz="3200" dirty="0" smtClean="0">
                <a:latin typeface="+mn-lt"/>
              </a:rPr>
              <a:t>]</a:t>
            </a:r>
            <a:endParaRPr lang="en-US" sz="3200" dirty="0" smtClean="0">
              <a:solidFill>
                <a:srgbClr val="000000"/>
              </a:solidFill>
              <a:latin typeface="+mn-lt"/>
            </a:endParaRPr>
          </a:p>
          <a:p>
            <a:pPr marL="342900" indent="-342900">
              <a:buFont typeface="Arial"/>
              <a:buChar char="•"/>
            </a:pPr>
            <a:r>
              <a:rPr lang="en-US" sz="3200" u="sng" dirty="0" smtClean="0">
                <a:solidFill>
                  <a:srgbClr val="000000"/>
                </a:solidFill>
                <a:latin typeface="+mn-lt"/>
              </a:rPr>
              <a:t>Glass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 (natural or synthetic)= doesn’t have crystalline structure [</a:t>
            </a:r>
            <a:r>
              <a:rPr lang="en-US" sz="3200" dirty="0" smtClean="0">
                <a:solidFill>
                  <a:srgbClr val="C00000"/>
                </a:solidFill>
                <a:latin typeface="+mn-lt"/>
              </a:rPr>
              <a:t>not</a:t>
            </a:r>
            <a:r>
              <a:rPr lang="en-US" sz="3200" dirty="0" smtClean="0">
                <a:solidFill>
                  <a:srgbClr val="000000"/>
                </a:solidFill>
                <a:latin typeface="+mn-lt"/>
              </a:rPr>
              <a:t>]</a:t>
            </a:r>
            <a:endParaRPr lang="en-US" sz="3200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 advClick="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6147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714875" y="29003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$200 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Sedimentary--sandstone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2743200"/>
            <a:ext cx="3378200" cy="388183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47800" y="3171825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 $300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Parent rock is shale; extremely fine texture and splits cleanly along its rock planes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428999"/>
            <a:ext cx="3124200" cy="310209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447800" y="3170238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8195" name="Rectangle 3"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010400" y="5486400"/>
            <a:ext cx="2133600" cy="1371600"/>
          </a:xfrm>
          <a:prstGeom prst="rect">
            <a:avLst/>
          </a:prstGeom>
          <a:solidFill>
            <a:srgbClr val="3366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924800" y="5791200"/>
            <a:ext cx="1219200" cy="1066800"/>
          </a:xfrm>
          <a:prstGeom prst="actionButtonHome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$300 A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Metamorphic--slate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2743200"/>
            <a:ext cx="3302000" cy="327863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447800" y="3168650"/>
            <a:ext cx="624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3600">
              <a:solidFill>
                <a:schemeClr val="bg1"/>
              </a:solidFill>
            </a:endParaRPr>
          </a:p>
        </p:txBody>
      </p:sp>
      <p:sp>
        <p:nvSpPr>
          <p:cNvPr id="9219" name="AutoShape 3">
            <a:hlinkClick r:id="" action="ppaction://noaction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0" y="6172200"/>
            <a:ext cx="1143000" cy="6858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3CC33"/>
                </a:solidFill>
              </a:rPr>
              <a:t>Rock </a:t>
            </a:r>
            <a:br>
              <a:rPr lang="en-US" b="1" dirty="0">
                <a:solidFill>
                  <a:srgbClr val="33CC33"/>
                </a:solidFill>
              </a:rPr>
            </a:br>
            <a:r>
              <a:rPr lang="en-US" b="1" dirty="0" err="1">
                <a:solidFill>
                  <a:srgbClr val="33CC33"/>
                </a:solidFill>
              </a:rPr>
              <a:t>Mugshots</a:t>
            </a:r>
            <a:r>
              <a:rPr lang="en-US" sz="4800" b="1" dirty="0">
                <a:solidFill>
                  <a:srgbClr val="33CC33"/>
                </a:solidFill>
              </a:rPr>
              <a:t/>
            </a:r>
            <a:br>
              <a:rPr lang="en-US" sz="4800" b="1" dirty="0">
                <a:solidFill>
                  <a:srgbClr val="33CC33"/>
                </a:solidFill>
              </a:rPr>
            </a:br>
            <a:r>
              <a:rPr lang="en-US" dirty="0" smtClean="0"/>
              <a:t> $400 Q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Coarse-grained crystalline rock composed of potash feldspar crystals in a light-colored aphanitic mass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733800"/>
            <a:ext cx="2387600" cy="269721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xmlns:p14="http://schemas.microsoft.com/office/powerpoint/2010/main">
    <p:zoom/>
  </p:transition>
</p:sld>
</file>

<file path=ppt/theme/theme1.xml><?xml version="1.0" encoding="utf-8"?>
<a:theme xmlns:a="http://schemas.openxmlformats.org/drawingml/2006/main" name="Blank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</TotalTime>
  <Words>1464</Words>
  <Application>Microsoft Macintosh PowerPoint</Application>
  <PresentationFormat>On-screen Show (4:3)</PresentationFormat>
  <Paragraphs>325</Paragraphs>
  <Slides>52</Slides>
  <Notes>51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Blank</vt:lpstr>
      <vt:lpstr>PowerPoint Presentation</vt:lpstr>
      <vt:lpstr>PowerPoint Presentation</vt:lpstr>
      <vt:lpstr>Rock  Mugshots $100 Q</vt:lpstr>
      <vt:lpstr>Rock  Mugshots  $100 A</vt:lpstr>
      <vt:lpstr>Rock  Mugshots $200 Q</vt:lpstr>
      <vt:lpstr>Rock  Mugshots $200 A</vt:lpstr>
      <vt:lpstr>Rock  Mugshots  $300 Q</vt:lpstr>
      <vt:lpstr>Rock  Mugshots $300 A</vt:lpstr>
      <vt:lpstr>Rock  Mugshots  $400 Q</vt:lpstr>
      <vt:lpstr>Rock  Mugshots  $400 A</vt:lpstr>
      <vt:lpstr>Rock  Mugshots $500 Q</vt:lpstr>
      <vt:lpstr>Rock  Mugshots $500 A</vt:lpstr>
      <vt:lpstr>This rock is on fire! $100 Q</vt:lpstr>
      <vt:lpstr>This rock is on fire! $100 A</vt:lpstr>
      <vt:lpstr>This rock is on fire! $200 Q</vt:lpstr>
      <vt:lpstr>This rock is on fire! $200 A</vt:lpstr>
      <vt:lpstr>This rock is on fire! $300 Q</vt:lpstr>
      <vt:lpstr>This rock is on fire! $300 A</vt:lpstr>
      <vt:lpstr>This rock is on fire! $400 Q</vt:lpstr>
      <vt:lpstr>This rock is on fire! $400 A</vt:lpstr>
      <vt:lpstr>This rock is on fire! $500 Q</vt:lpstr>
      <vt:lpstr>This rock is on fire! $500 A</vt:lpstr>
      <vt:lpstr>Under pressure $100 Q</vt:lpstr>
      <vt:lpstr>Under pressure $100 A</vt:lpstr>
      <vt:lpstr>Under pressure $200 Q</vt:lpstr>
      <vt:lpstr>Under pressure $200 A</vt:lpstr>
      <vt:lpstr>Under pressure $300 Q</vt:lpstr>
      <vt:lpstr>Under pressure $300 A</vt:lpstr>
      <vt:lpstr>Under pressure $400 Q</vt:lpstr>
      <vt:lpstr>Under pressure $400 A</vt:lpstr>
      <vt:lpstr>Under pressure $500 Q</vt:lpstr>
      <vt:lpstr>Under pressure $500 A</vt:lpstr>
      <vt:lpstr>Breaking Bad $100 Q</vt:lpstr>
      <vt:lpstr>Breaking Bad $100 A</vt:lpstr>
      <vt:lpstr>Breaking Bad $200 Q</vt:lpstr>
      <vt:lpstr>Breaking Bad $200 A</vt:lpstr>
      <vt:lpstr>Breaking Bad $300 Q</vt:lpstr>
      <vt:lpstr>Breaking Bad $300 A</vt:lpstr>
      <vt:lpstr>Breaking Bad $400 Q</vt:lpstr>
      <vt:lpstr>Breaking Bad $400 A</vt:lpstr>
      <vt:lpstr>Breaking Bad $500 Q</vt:lpstr>
      <vt:lpstr>Breaking Bad $500 A</vt:lpstr>
      <vt:lpstr>Mixed  Bag or Minerals $100 Q</vt:lpstr>
      <vt:lpstr>Mixed  Bag or Minerals $100 A</vt:lpstr>
      <vt:lpstr>Mixed  Bag or Minerals $200 Q</vt:lpstr>
      <vt:lpstr>Mixed  Bag or Minerals $200 A</vt:lpstr>
      <vt:lpstr>Mixed  Bag or Minerals $300 Q</vt:lpstr>
      <vt:lpstr>Mixed  Bag or Minerals $300 A</vt:lpstr>
      <vt:lpstr>Mixed  Bag or Minerals $400 Q</vt:lpstr>
      <vt:lpstr>Mixed  Bag or Minerals $400 A</vt:lpstr>
      <vt:lpstr>Mixed  Bag or Minerals $500 Q</vt:lpstr>
      <vt:lpstr>Mixed  Bag or Minerals $500 A</vt:lpstr>
    </vt:vector>
  </TitlesOfParts>
  <Company>Hardin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Blank Jeopardy</dc:title>
  <dc:creator>Eleanor M. Savko</dc:creator>
  <cp:lastModifiedBy>Jillian Boisse</cp:lastModifiedBy>
  <cp:revision>91</cp:revision>
  <dcterms:created xsi:type="dcterms:W3CDTF">1998-08-19T17:45:48Z</dcterms:created>
  <dcterms:modified xsi:type="dcterms:W3CDTF">2013-10-14T16:12:29Z</dcterms:modified>
</cp:coreProperties>
</file>